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2"/>
  </p:notesMasterIdLst>
  <p:handoutMasterIdLst>
    <p:handoutMasterId r:id="rId23"/>
  </p:handoutMasterIdLst>
  <p:sldIdLst>
    <p:sldId id="256" r:id="rId2"/>
    <p:sldId id="257" r:id="rId3"/>
    <p:sldId id="258" r:id="rId4"/>
    <p:sldId id="259" r:id="rId5"/>
    <p:sldId id="260" r:id="rId6"/>
    <p:sldId id="261" r:id="rId7"/>
    <p:sldId id="262" r:id="rId8"/>
    <p:sldId id="265" r:id="rId9"/>
    <p:sldId id="266" r:id="rId10"/>
    <p:sldId id="263" r:id="rId11"/>
    <p:sldId id="264" r:id="rId12"/>
    <p:sldId id="267" r:id="rId13"/>
    <p:sldId id="274" r:id="rId14"/>
    <p:sldId id="268" r:id="rId15"/>
    <p:sldId id="269" r:id="rId16"/>
    <p:sldId id="275" r:id="rId17"/>
    <p:sldId id="270" r:id="rId18"/>
    <p:sldId id="273" r:id="rId19"/>
    <p:sldId id="278" r:id="rId20"/>
    <p:sldId id="279" r:id="rId2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336" y="-3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1471C7F6-E16F-4661-AFE9-DBAA7B90F67F}" type="datetimeFigureOut">
              <a:rPr lang="en-US" smtClean="0"/>
              <a:t>10/17/2014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51D8D6E8-DB58-4D01-A386-EC52DDB1CF67}" type="slidenum">
              <a:rPr lang="en-US" smtClean="0"/>
              <a:t>‹#›</a:t>
            </a:fld>
            <a:endParaRPr lang="en-US"/>
          </a:p>
        </p:txBody>
      </p:sp>
    </p:spTree>
    <p:extLst>
      <p:ext uri="{BB962C8B-B14F-4D97-AF65-F5344CB8AC3E}">
        <p14:creationId xmlns:p14="http://schemas.microsoft.com/office/powerpoint/2010/main" val="1598197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F0F57F40-FB9F-48FE-A8C9-C7159291CB35}" type="datetimeFigureOut">
              <a:rPr lang="en-US" smtClean="0"/>
              <a:t>10/17/2014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68A86439-FCBF-4568-925E-19127E915D90}" type="slidenum">
              <a:rPr lang="en-US" smtClean="0"/>
              <a:t>‹#›</a:t>
            </a:fld>
            <a:endParaRPr lang="en-US"/>
          </a:p>
        </p:txBody>
      </p:sp>
    </p:spTree>
    <p:extLst>
      <p:ext uri="{BB962C8B-B14F-4D97-AF65-F5344CB8AC3E}">
        <p14:creationId xmlns:p14="http://schemas.microsoft.com/office/powerpoint/2010/main" val="11667826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A86439-FCBF-4568-925E-19127E915D90}" type="slidenum">
              <a:rPr lang="en-US" smtClean="0"/>
              <a:t>1</a:t>
            </a:fld>
            <a:endParaRPr lang="en-US"/>
          </a:p>
        </p:txBody>
      </p:sp>
    </p:spTree>
    <p:extLst>
      <p:ext uri="{BB962C8B-B14F-4D97-AF65-F5344CB8AC3E}">
        <p14:creationId xmlns:p14="http://schemas.microsoft.com/office/powerpoint/2010/main" val="20957356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A86439-FCBF-4568-925E-19127E915D90}" type="slidenum">
              <a:rPr lang="en-US" smtClean="0"/>
              <a:t>10</a:t>
            </a:fld>
            <a:endParaRPr lang="en-US"/>
          </a:p>
        </p:txBody>
      </p:sp>
    </p:spTree>
    <p:extLst>
      <p:ext uri="{BB962C8B-B14F-4D97-AF65-F5344CB8AC3E}">
        <p14:creationId xmlns:p14="http://schemas.microsoft.com/office/powerpoint/2010/main" val="55043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A86439-FCBF-4568-925E-19127E915D90}" type="slidenum">
              <a:rPr lang="en-US" smtClean="0"/>
              <a:t>11</a:t>
            </a:fld>
            <a:endParaRPr lang="en-US"/>
          </a:p>
        </p:txBody>
      </p:sp>
    </p:spTree>
    <p:extLst>
      <p:ext uri="{BB962C8B-B14F-4D97-AF65-F5344CB8AC3E}">
        <p14:creationId xmlns:p14="http://schemas.microsoft.com/office/powerpoint/2010/main" val="28213084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A86439-FCBF-4568-925E-19127E915D90}" type="slidenum">
              <a:rPr lang="en-US" smtClean="0"/>
              <a:t>12</a:t>
            </a:fld>
            <a:endParaRPr lang="en-US"/>
          </a:p>
        </p:txBody>
      </p:sp>
    </p:spTree>
    <p:extLst>
      <p:ext uri="{BB962C8B-B14F-4D97-AF65-F5344CB8AC3E}">
        <p14:creationId xmlns:p14="http://schemas.microsoft.com/office/powerpoint/2010/main" val="20151731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A86439-FCBF-4568-925E-19127E915D90}" type="slidenum">
              <a:rPr lang="en-US" smtClean="0"/>
              <a:t>13</a:t>
            </a:fld>
            <a:endParaRPr lang="en-US"/>
          </a:p>
        </p:txBody>
      </p:sp>
    </p:spTree>
    <p:extLst>
      <p:ext uri="{BB962C8B-B14F-4D97-AF65-F5344CB8AC3E}">
        <p14:creationId xmlns:p14="http://schemas.microsoft.com/office/powerpoint/2010/main" val="32602811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A86439-FCBF-4568-925E-19127E915D90}" type="slidenum">
              <a:rPr lang="en-US" smtClean="0"/>
              <a:t>14</a:t>
            </a:fld>
            <a:endParaRPr lang="en-US"/>
          </a:p>
        </p:txBody>
      </p:sp>
    </p:spTree>
    <p:extLst>
      <p:ext uri="{BB962C8B-B14F-4D97-AF65-F5344CB8AC3E}">
        <p14:creationId xmlns:p14="http://schemas.microsoft.com/office/powerpoint/2010/main" val="16255202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A86439-FCBF-4568-925E-19127E915D90}" type="slidenum">
              <a:rPr lang="en-US" smtClean="0"/>
              <a:t>15</a:t>
            </a:fld>
            <a:endParaRPr lang="en-US"/>
          </a:p>
        </p:txBody>
      </p:sp>
    </p:spTree>
    <p:extLst>
      <p:ext uri="{BB962C8B-B14F-4D97-AF65-F5344CB8AC3E}">
        <p14:creationId xmlns:p14="http://schemas.microsoft.com/office/powerpoint/2010/main" val="10970746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A86439-FCBF-4568-925E-19127E915D90}" type="slidenum">
              <a:rPr lang="en-US" smtClean="0"/>
              <a:t>16</a:t>
            </a:fld>
            <a:endParaRPr lang="en-US"/>
          </a:p>
        </p:txBody>
      </p:sp>
    </p:spTree>
    <p:extLst>
      <p:ext uri="{BB962C8B-B14F-4D97-AF65-F5344CB8AC3E}">
        <p14:creationId xmlns:p14="http://schemas.microsoft.com/office/powerpoint/2010/main" val="9130184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A86439-FCBF-4568-925E-19127E915D90}" type="slidenum">
              <a:rPr lang="en-US" smtClean="0"/>
              <a:t>17</a:t>
            </a:fld>
            <a:endParaRPr lang="en-US"/>
          </a:p>
        </p:txBody>
      </p:sp>
    </p:spTree>
    <p:extLst>
      <p:ext uri="{BB962C8B-B14F-4D97-AF65-F5344CB8AC3E}">
        <p14:creationId xmlns:p14="http://schemas.microsoft.com/office/powerpoint/2010/main" val="11204830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A86439-FCBF-4568-925E-19127E915D90}" type="slidenum">
              <a:rPr lang="en-US" smtClean="0"/>
              <a:t>18</a:t>
            </a:fld>
            <a:endParaRPr lang="en-US"/>
          </a:p>
        </p:txBody>
      </p:sp>
    </p:spTree>
    <p:extLst>
      <p:ext uri="{BB962C8B-B14F-4D97-AF65-F5344CB8AC3E}">
        <p14:creationId xmlns:p14="http://schemas.microsoft.com/office/powerpoint/2010/main" val="31075312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A86439-FCBF-4568-925E-19127E915D90}" type="slidenum">
              <a:rPr lang="en-US" smtClean="0"/>
              <a:t>19</a:t>
            </a:fld>
            <a:endParaRPr lang="en-US"/>
          </a:p>
        </p:txBody>
      </p:sp>
    </p:spTree>
    <p:extLst>
      <p:ext uri="{BB962C8B-B14F-4D97-AF65-F5344CB8AC3E}">
        <p14:creationId xmlns:p14="http://schemas.microsoft.com/office/powerpoint/2010/main" val="34577479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A86439-FCBF-4568-925E-19127E915D90}" type="slidenum">
              <a:rPr lang="en-US" smtClean="0"/>
              <a:t>2</a:t>
            </a:fld>
            <a:endParaRPr lang="en-US"/>
          </a:p>
        </p:txBody>
      </p:sp>
    </p:spTree>
    <p:extLst>
      <p:ext uri="{BB962C8B-B14F-4D97-AF65-F5344CB8AC3E}">
        <p14:creationId xmlns:p14="http://schemas.microsoft.com/office/powerpoint/2010/main" val="1250332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A86439-FCBF-4568-925E-19127E915D90}" type="slidenum">
              <a:rPr lang="en-US" smtClean="0"/>
              <a:t>20</a:t>
            </a:fld>
            <a:endParaRPr lang="en-US"/>
          </a:p>
        </p:txBody>
      </p:sp>
    </p:spTree>
    <p:extLst>
      <p:ext uri="{BB962C8B-B14F-4D97-AF65-F5344CB8AC3E}">
        <p14:creationId xmlns:p14="http://schemas.microsoft.com/office/powerpoint/2010/main" val="2858239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A86439-FCBF-4568-925E-19127E915D90}" type="slidenum">
              <a:rPr lang="en-US" smtClean="0"/>
              <a:t>3</a:t>
            </a:fld>
            <a:endParaRPr lang="en-US"/>
          </a:p>
        </p:txBody>
      </p:sp>
    </p:spTree>
    <p:extLst>
      <p:ext uri="{BB962C8B-B14F-4D97-AF65-F5344CB8AC3E}">
        <p14:creationId xmlns:p14="http://schemas.microsoft.com/office/powerpoint/2010/main" val="2847238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A86439-FCBF-4568-925E-19127E915D90}" type="slidenum">
              <a:rPr lang="en-US" smtClean="0"/>
              <a:t>4</a:t>
            </a:fld>
            <a:endParaRPr lang="en-US"/>
          </a:p>
        </p:txBody>
      </p:sp>
    </p:spTree>
    <p:extLst>
      <p:ext uri="{BB962C8B-B14F-4D97-AF65-F5344CB8AC3E}">
        <p14:creationId xmlns:p14="http://schemas.microsoft.com/office/powerpoint/2010/main" val="2290004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A86439-FCBF-4568-925E-19127E915D90}" type="slidenum">
              <a:rPr lang="en-US" smtClean="0"/>
              <a:t>5</a:t>
            </a:fld>
            <a:endParaRPr lang="en-US"/>
          </a:p>
        </p:txBody>
      </p:sp>
    </p:spTree>
    <p:extLst>
      <p:ext uri="{BB962C8B-B14F-4D97-AF65-F5344CB8AC3E}">
        <p14:creationId xmlns:p14="http://schemas.microsoft.com/office/powerpoint/2010/main" val="3673592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A86439-FCBF-4568-925E-19127E915D90}" type="slidenum">
              <a:rPr lang="en-US" smtClean="0"/>
              <a:t>6</a:t>
            </a:fld>
            <a:endParaRPr lang="en-US"/>
          </a:p>
        </p:txBody>
      </p:sp>
    </p:spTree>
    <p:extLst>
      <p:ext uri="{BB962C8B-B14F-4D97-AF65-F5344CB8AC3E}">
        <p14:creationId xmlns:p14="http://schemas.microsoft.com/office/powerpoint/2010/main" val="2821230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A86439-FCBF-4568-925E-19127E915D90}" type="slidenum">
              <a:rPr lang="en-US" smtClean="0"/>
              <a:t>7</a:t>
            </a:fld>
            <a:endParaRPr lang="en-US"/>
          </a:p>
        </p:txBody>
      </p:sp>
    </p:spTree>
    <p:extLst>
      <p:ext uri="{BB962C8B-B14F-4D97-AF65-F5344CB8AC3E}">
        <p14:creationId xmlns:p14="http://schemas.microsoft.com/office/powerpoint/2010/main" val="13545886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A86439-FCBF-4568-925E-19127E915D90}" type="slidenum">
              <a:rPr lang="en-US" smtClean="0"/>
              <a:t>8</a:t>
            </a:fld>
            <a:endParaRPr lang="en-US"/>
          </a:p>
        </p:txBody>
      </p:sp>
    </p:spTree>
    <p:extLst>
      <p:ext uri="{BB962C8B-B14F-4D97-AF65-F5344CB8AC3E}">
        <p14:creationId xmlns:p14="http://schemas.microsoft.com/office/powerpoint/2010/main" val="36488017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A86439-FCBF-4568-925E-19127E915D90}" type="slidenum">
              <a:rPr lang="en-US" smtClean="0"/>
              <a:t>9</a:t>
            </a:fld>
            <a:endParaRPr lang="en-US"/>
          </a:p>
        </p:txBody>
      </p:sp>
    </p:spTree>
    <p:extLst>
      <p:ext uri="{BB962C8B-B14F-4D97-AF65-F5344CB8AC3E}">
        <p14:creationId xmlns:p14="http://schemas.microsoft.com/office/powerpoint/2010/main" val="2918054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255766B-ABD2-4328-A100-3A842EE17707}" type="datetimeFigureOut">
              <a:rPr lang="en-US" smtClean="0"/>
              <a:t>10/17/2014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0CEF29-50A7-4AD1-913F-5648207FD7A6}"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55766B-ABD2-4328-A100-3A842EE17707}" type="datetimeFigureOut">
              <a:rPr lang="en-US" smtClean="0"/>
              <a:t>10/17/2014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0CEF29-50A7-4AD1-913F-5648207FD7A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255766B-ABD2-4328-A100-3A842EE17707}" type="datetimeFigureOut">
              <a:rPr lang="en-US" smtClean="0"/>
              <a:t>10/17/2014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0CEF29-50A7-4AD1-913F-5648207FD7A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255766B-ABD2-4328-A100-3A842EE17707}" type="datetimeFigureOut">
              <a:rPr lang="en-US" smtClean="0"/>
              <a:t>10/17/2014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0CEF29-50A7-4AD1-913F-5648207FD7A6}"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55766B-ABD2-4328-A100-3A842EE17707}" type="datetimeFigureOut">
              <a:rPr lang="en-US" smtClean="0"/>
              <a:t>10/17/2014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0CEF29-50A7-4AD1-913F-5648207FD7A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255766B-ABD2-4328-A100-3A842EE17707}" type="datetimeFigureOut">
              <a:rPr lang="en-US" smtClean="0"/>
              <a:t>10/17/2014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0CEF29-50A7-4AD1-913F-5648207FD7A6}"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255766B-ABD2-4328-A100-3A842EE17707}" type="datetimeFigureOut">
              <a:rPr lang="en-US" smtClean="0"/>
              <a:t>10/17/2014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0CEF29-50A7-4AD1-913F-5648207FD7A6}"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255766B-ABD2-4328-A100-3A842EE17707}" type="datetimeFigureOut">
              <a:rPr lang="en-US" smtClean="0"/>
              <a:t>10/17/2014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0CEF29-50A7-4AD1-913F-5648207FD7A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55766B-ABD2-4328-A100-3A842EE17707}" type="datetimeFigureOut">
              <a:rPr lang="en-US" smtClean="0"/>
              <a:t>10/17/2014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0CEF29-50A7-4AD1-913F-5648207FD7A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55766B-ABD2-4328-A100-3A842EE17707}" type="datetimeFigureOut">
              <a:rPr lang="en-US" smtClean="0"/>
              <a:t>10/17/2014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0CEF29-50A7-4AD1-913F-5648207FD7A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55766B-ABD2-4328-A100-3A842EE17707}" type="datetimeFigureOut">
              <a:rPr lang="en-US" smtClean="0"/>
              <a:t>10/17/2014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0CEF29-50A7-4AD1-913F-5648207FD7A6}"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F255766B-ABD2-4328-A100-3A842EE17707}" type="datetimeFigureOut">
              <a:rPr lang="en-US" smtClean="0"/>
              <a:t>10/17/2014</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FF0CEF29-50A7-4AD1-913F-5648207FD7A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nytimes.com/2013/03/10/world/middleeast/anwar-al-awlaki-a-us-citizen-in-americas-cross-hairs.html?hp&amp;_r=0"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Basic Forensics</a:t>
            </a:r>
          </a:p>
        </p:txBody>
      </p:sp>
      <p:sp>
        <p:nvSpPr>
          <p:cNvPr id="2" name="Title 1"/>
          <p:cNvSpPr>
            <a:spLocks noGrp="1"/>
          </p:cNvSpPr>
          <p:nvPr>
            <p:ph type="ctrTitle"/>
          </p:nvPr>
        </p:nvSpPr>
        <p:spPr/>
        <p:txBody>
          <a:bodyPr/>
          <a:lstStyle/>
          <a:p>
            <a:r>
              <a:rPr lang="en-US" dirty="0" smtClean="0"/>
              <a:t>Persuasive Speechwriting</a:t>
            </a:r>
            <a:endParaRPr lang="en-US" dirty="0"/>
          </a:p>
        </p:txBody>
      </p:sp>
    </p:spTree>
    <p:extLst>
      <p:ext uri="{BB962C8B-B14F-4D97-AF65-F5344CB8AC3E}">
        <p14:creationId xmlns:p14="http://schemas.microsoft.com/office/powerpoint/2010/main" val="3005392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dirty="0" smtClean="0"/>
              <a:t>Thesis Statement (Roadmap)</a:t>
            </a:r>
            <a:endParaRPr lang="en-US" sz="3400" dirty="0"/>
          </a:p>
        </p:txBody>
      </p:sp>
      <p:sp>
        <p:nvSpPr>
          <p:cNvPr id="3" name="Content Placeholder 2"/>
          <p:cNvSpPr>
            <a:spLocks noGrp="1"/>
          </p:cNvSpPr>
          <p:nvPr>
            <p:ph sz="quarter" idx="13"/>
          </p:nvPr>
        </p:nvSpPr>
        <p:spPr/>
        <p:txBody>
          <a:bodyPr/>
          <a:lstStyle/>
          <a:p>
            <a:r>
              <a:rPr lang="en-US" dirty="0" smtClean="0"/>
              <a:t>Second half of the speech’s introduction.</a:t>
            </a:r>
          </a:p>
          <a:p>
            <a:r>
              <a:rPr lang="en-US" dirty="0" smtClean="0"/>
              <a:t>Provides a clear path for the audience to follow for the body of the speech.</a:t>
            </a:r>
          </a:p>
          <a:p>
            <a:r>
              <a:rPr lang="en-US" dirty="0" smtClean="0"/>
              <a:t>Uses transitional language.</a:t>
            </a:r>
          </a:p>
          <a:p>
            <a:r>
              <a:rPr lang="en-US" dirty="0" smtClean="0"/>
              <a:t>Contains at least two to three main points.</a:t>
            </a:r>
          </a:p>
          <a:p>
            <a:endParaRPr lang="en-US" dirty="0"/>
          </a:p>
        </p:txBody>
      </p:sp>
    </p:spTree>
    <p:extLst>
      <p:ext uri="{BB962C8B-B14F-4D97-AF65-F5344CB8AC3E}">
        <p14:creationId xmlns:p14="http://schemas.microsoft.com/office/powerpoint/2010/main" val="227967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Thesis statement example</a:t>
            </a:r>
            <a:endParaRPr lang="en-US" sz="4000" dirty="0"/>
          </a:p>
        </p:txBody>
      </p:sp>
      <p:sp>
        <p:nvSpPr>
          <p:cNvPr id="3" name="Content Placeholder 2"/>
          <p:cNvSpPr>
            <a:spLocks noGrp="1"/>
          </p:cNvSpPr>
          <p:nvPr>
            <p:ph sz="quarter" idx="13"/>
          </p:nvPr>
        </p:nvSpPr>
        <p:spPr/>
        <p:txBody>
          <a:bodyPr>
            <a:normAutofit fontScale="77500" lnSpcReduction="20000"/>
          </a:bodyPr>
          <a:lstStyle/>
          <a:p>
            <a:r>
              <a:rPr lang="en-US" dirty="0"/>
              <a:t>According to the United States’ Declaration of Independence, American citizens are granted certain inalienable rights, including “life, liberty, and the pursuit of happiness</a:t>
            </a:r>
            <a:r>
              <a:rPr lang="en-US" dirty="0" smtClean="0"/>
              <a:t>.” Additionally, American citizens are granted the right of a fair trial. It has recently come to light that American citizens, perceived as terrorists, are being killed by US-government controlled drones without a fair trial. </a:t>
            </a:r>
            <a:r>
              <a:rPr lang="en-US" sz="2800" b="1" dirty="0" smtClean="0"/>
              <a:t>Today, I will explain why I believe the use of drones by the US government as a means of law enforcement is wrong. My first main point is that it is unconstitutional. My second main point is that it violates Americans’ reasonable expectations of privacy.</a:t>
            </a:r>
            <a:endParaRPr lang="en-US" sz="2800" b="1" dirty="0"/>
          </a:p>
        </p:txBody>
      </p:sp>
    </p:spTree>
    <p:extLst>
      <p:ext uri="{BB962C8B-B14F-4D97-AF65-F5344CB8AC3E}">
        <p14:creationId xmlns:p14="http://schemas.microsoft.com/office/powerpoint/2010/main" val="41112556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Transitional Language</a:t>
            </a:r>
            <a:endParaRPr lang="en-US" dirty="0"/>
          </a:p>
        </p:txBody>
      </p:sp>
      <p:sp>
        <p:nvSpPr>
          <p:cNvPr id="3" name="Content Placeholder 2"/>
          <p:cNvSpPr>
            <a:spLocks noGrp="1"/>
          </p:cNvSpPr>
          <p:nvPr>
            <p:ph sz="quarter" idx="13"/>
          </p:nvPr>
        </p:nvSpPr>
        <p:spPr/>
        <p:txBody>
          <a:bodyPr/>
          <a:lstStyle/>
          <a:p>
            <a:r>
              <a:rPr lang="en-US" dirty="0" smtClean="0"/>
              <a:t>Transitions are words that tie two ideas together.</a:t>
            </a:r>
          </a:p>
          <a:p>
            <a:r>
              <a:rPr lang="en-US" dirty="0" smtClean="0"/>
              <a:t>Very important in speaking—why?</a:t>
            </a:r>
          </a:p>
          <a:p>
            <a:pPr lvl="1"/>
            <a:r>
              <a:rPr lang="en-US" dirty="0" smtClean="0"/>
              <a:t>Previews main ideas for audience</a:t>
            </a:r>
          </a:p>
          <a:p>
            <a:pPr lvl="1"/>
            <a:r>
              <a:rPr lang="en-US" dirty="0" smtClean="0"/>
              <a:t>Keeps audience on track (signposting)</a:t>
            </a:r>
            <a:endParaRPr lang="en-US" dirty="0"/>
          </a:p>
        </p:txBody>
      </p:sp>
    </p:spTree>
    <p:extLst>
      <p:ext uri="{BB962C8B-B14F-4D97-AF65-F5344CB8AC3E}">
        <p14:creationId xmlns:p14="http://schemas.microsoft.com/office/powerpoint/2010/main" val="3344256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Writing Assignment</a:t>
            </a:r>
            <a:endParaRPr lang="en-US" dirty="0"/>
          </a:p>
        </p:txBody>
      </p:sp>
      <p:sp>
        <p:nvSpPr>
          <p:cNvPr id="3" name="Content Placeholder 2"/>
          <p:cNvSpPr>
            <a:spLocks noGrp="1"/>
          </p:cNvSpPr>
          <p:nvPr>
            <p:ph sz="quarter" idx="13"/>
          </p:nvPr>
        </p:nvSpPr>
        <p:spPr/>
        <p:txBody>
          <a:bodyPr/>
          <a:lstStyle/>
          <a:p>
            <a:r>
              <a:rPr lang="en-US" dirty="0" smtClean="0"/>
              <a:t>Topic: Later school start times for high school.</a:t>
            </a:r>
          </a:p>
          <a:p>
            <a:r>
              <a:rPr lang="en-US" dirty="0" smtClean="0"/>
              <a:t>Write an introductory paragraph that uses an anecdote to grab the audience’s attention.</a:t>
            </a:r>
          </a:p>
          <a:p>
            <a:r>
              <a:rPr lang="en-US" dirty="0" smtClean="0"/>
              <a:t>Develop two main points for the topic.</a:t>
            </a:r>
          </a:p>
          <a:p>
            <a:r>
              <a:rPr lang="en-US" dirty="0" smtClean="0"/>
              <a:t>Write a thesis statement using transitions to preview your main points.</a:t>
            </a:r>
            <a:endParaRPr lang="en-US" dirty="0"/>
          </a:p>
        </p:txBody>
      </p:sp>
    </p:spTree>
    <p:extLst>
      <p:ext uri="{BB962C8B-B14F-4D97-AF65-F5344CB8AC3E}">
        <p14:creationId xmlns:p14="http://schemas.microsoft.com/office/powerpoint/2010/main" val="26057045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Points (the body)</a:t>
            </a:r>
            <a:endParaRPr lang="en-US" dirty="0"/>
          </a:p>
        </p:txBody>
      </p:sp>
      <p:sp>
        <p:nvSpPr>
          <p:cNvPr id="3" name="Content Placeholder 2"/>
          <p:cNvSpPr>
            <a:spLocks noGrp="1"/>
          </p:cNvSpPr>
          <p:nvPr>
            <p:ph sz="quarter" idx="13"/>
          </p:nvPr>
        </p:nvSpPr>
        <p:spPr/>
        <p:txBody>
          <a:bodyPr>
            <a:normAutofit fontScale="92500" lnSpcReduction="10000"/>
          </a:bodyPr>
          <a:lstStyle/>
          <a:p>
            <a:r>
              <a:rPr lang="en-US" dirty="0" smtClean="0"/>
              <a:t>Organized according to your thesis statement</a:t>
            </a:r>
          </a:p>
          <a:p>
            <a:pPr lvl="1"/>
            <a:r>
              <a:rPr lang="en-US" dirty="0" smtClean="0"/>
              <a:t>Chronologically (by time)</a:t>
            </a:r>
          </a:p>
          <a:p>
            <a:pPr lvl="1"/>
            <a:r>
              <a:rPr lang="en-US" dirty="0" smtClean="0"/>
              <a:t>Importance</a:t>
            </a:r>
          </a:p>
          <a:p>
            <a:r>
              <a:rPr lang="en-US" dirty="0" smtClean="0"/>
              <a:t>Usually contains a reasoning statement</a:t>
            </a:r>
          </a:p>
          <a:p>
            <a:pPr lvl="1"/>
            <a:r>
              <a:rPr lang="en-US" dirty="0" smtClean="0"/>
              <a:t>Unmanned drones should be eliminated because…</a:t>
            </a:r>
          </a:p>
          <a:p>
            <a:r>
              <a:rPr lang="en-US" dirty="0" smtClean="0"/>
              <a:t>Contain evidence</a:t>
            </a:r>
          </a:p>
          <a:p>
            <a:pPr lvl="1"/>
            <a:r>
              <a:rPr lang="en-US" dirty="0" smtClean="0"/>
              <a:t>Facts</a:t>
            </a:r>
          </a:p>
          <a:p>
            <a:pPr lvl="1"/>
            <a:r>
              <a:rPr lang="en-US" dirty="0" smtClean="0"/>
              <a:t>Numbers/statistics</a:t>
            </a:r>
          </a:p>
          <a:p>
            <a:pPr lvl="1"/>
            <a:r>
              <a:rPr lang="en-US" dirty="0" smtClean="0"/>
              <a:t>Quotes from reliable sources</a:t>
            </a:r>
            <a:endParaRPr lang="en-US" dirty="0"/>
          </a:p>
        </p:txBody>
      </p:sp>
    </p:spTree>
    <p:extLst>
      <p:ext uri="{BB962C8B-B14F-4D97-AF65-F5344CB8AC3E}">
        <p14:creationId xmlns:p14="http://schemas.microsoft.com/office/powerpoint/2010/main" val="484420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points for drone speech</a:t>
            </a:r>
            <a:endParaRPr lang="en-US" dirty="0"/>
          </a:p>
        </p:txBody>
      </p:sp>
      <p:sp>
        <p:nvSpPr>
          <p:cNvPr id="3" name="Content Placeholder 2"/>
          <p:cNvSpPr>
            <a:spLocks noGrp="1"/>
          </p:cNvSpPr>
          <p:nvPr>
            <p:ph sz="quarter" idx="13"/>
          </p:nvPr>
        </p:nvSpPr>
        <p:spPr/>
        <p:txBody>
          <a:bodyPr/>
          <a:lstStyle/>
          <a:p>
            <a:r>
              <a:rPr lang="en-US" dirty="0" smtClean="0"/>
              <a:t>Introduction (attention grabber/thesis statement)</a:t>
            </a:r>
          </a:p>
          <a:p>
            <a:r>
              <a:rPr lang="en-US" dirty="0" smtClean="0"/>
              <a:t>Main Points</a:t>
            </a:r>
          </a:p>
          <a:p>
            <a:pPr marL="822960" lvl="1" indent="-457200">
              <a:buFont typeface="+mj-lt"/>
              <a:buAutoNum type="arabicPeriod"/>
            </a:pPr>
            <a:r>
              <a:rPr lang="en-US" dirty="0" smtClean="0"/>
              <a:t>Unconstitutional</a:t>
            </a:r>
          </a:p>
          <a:p>
            <a:pPr marL="822960" lvl="1" indent="-457200">
              <a:buFont typeface="+mj-lt"/>
              <a:buAutoNum type="arabicPeriod"/>
            </a:pPr>
            <a:r>
              <a:rPr lang="en-US" dirty="0" smtClean="0"/>
              <a:t>Invades privacy</a:t>
            </a:r>
          </a:p>
          <a:p>
            <a:r>
              <a:rPr lang="en-US" dirty="0" smtClean="0"/>
              <a:t>Conclusion</a:t>
            </a:r>
            <a:endParaRPr lang="en-US" dirty="0"/>
          </a:p>
        </p:txBody>
      </p:sp>
    </p:spTree>
    <p:extLst>
      <p:ext uri="{BB962C8B-B14F-4D97-AF65-F5344CB8AC3E}">
        <p14:creationId xmlns:p14="http://schemas.microsoft.com/office/powerpoint/2010/main" val="2844533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Government Surveillance: Good or bad?</a:t>
            </a:r>
            <a:endParaRPr lang="en-US" dirty="0"/>
          </a:p>
        </p:txBody>
      </p:sp>
      <p:sp>
        <p:nvSpPr>
          <p:cNvPr id="3" name="Content Placeholder 2"/>
          <p:cNvSpPr>
            <a:spLocks noGrp="1"/>
          </p:cNvSpPr>
          <p:nvPr>
            <p:ph sz="quarter" idx="13"/>
          </p:nvPr>
        </p:nvSpPr>
        <p:spPr/>
        <p:txBody>
          <a:bodyPr/>
          <a:lstStyle/>
          <a:p>
            <a:pPr marL="502920" indent="-457200">
              <a:buAutoNum type="arabicPeriod"/>
            </a:pPr>
            <a:r>
              <a:rPr lang="en-US" dirty="0" smtClean="0"/>
              <a:t>Read Upfront, pg. 6, “Watching You” and watch the video.</a:t>
            </a:r>
          </a:p>
          <a:p>
            <a:pPr marL="502920" indent="-457200">
              <a:buAutoNum type="arabicPeriod"/>
            </a:pPr>
            <a:r>
              <a:rPr lang="en-US" dirty="0" smtClean="0"/>
              <a:t>Choose a side on this issue: pro or con?</a:t>
            </a:r>
          </a:p>
          <a:p>
            <a:pPr marL="502920" indent="-457200">
              <a:buAutoNum type="arabicPeriod"/>
            </a:pPr>
            <a:r>
              <a:rPr lang="en-US" dirty="0" smtClean="0"/>
              <a:t>Develop one main point for your side.</a:t>
            </a:r>
          </a:p>
          <a:p>
            <a:pPr marL="502920" indent="-457200">
              <a:buAutoNum type="arabicPeriod"/>
            </a:pPr>
            <a:r>
              <a:rPr lang="en-US" dirty="0" smtClean="0"/>
              <a:t>Use the article to select </a:t>
            </a:r>
            <a:r>
              <a:rPr lang="en-US" u="sng" dirty="0" smtClean="0"/>
              <a:t>three</a:t>
            </a:r>
            <a:r>
              <a:rPr lang="en-US" dirty="0" smtClean="0"/>
              <a:t> pieces of evidence that supports your main point.</a:t>
            </a:r>
          </a:p>
          <a:p>
            <a:pPr marL="502920" indent="-457200">
              <a:buAutoNum type="arabicPeriod"/>
            </a:pPr>
            <a:r>
              <a:rPr lang="en-US" dirty="0" smtClean="0"/>
              <a:t>List your main points and evidence on a sheet of paper.</a:t>
            </a:r>
            <a:endParaRPr lang="en-US" dirty="0"/>
          </a:p>
        </p:txBody>
      </p:sp>
    </p:spTree>
    <p:extLst>
      <p:ext uri="{BB962C8B-B14F-4D97-AF65-F5344CB8AC3E}">
        <p14:creationId xmlns:p14="http://schemas.microsoft.com/office/powerpoint/2010/main" val="17626287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sz="quarter" idx="13"/>
          </p:nvPr>
        </p:nvSpPr>
        <p:spPr/>
        <p:txBody>
          <a:bodyPr/>
          <a:lstStyle/>
          <a:p>
            <a:r>
              <a:rPr lang="en-US" dirty="0" smtClean="0"/>
              <a:t>Serves three functions:</a:t>
            </a:r>
          </a:p>
          <a:p>
            <a:pPr lvl="1"/>
            <a:r>
              <a:rPr lang="en-US" dirty="0" smtClean="0"/>
              <a:t>Repeat thesis statement (road map)</a:t>
            </a:r>
          </a:p>
          <a:p>
            <a:pPr lvl="1"/>
            <a:r>
              <a:rPr lang="en-US" dirty="0" smtClean="0"/>
              <a:t>Reinforce the importance of your issue</a:t>
            </a:r>
          </a:p>
          <a:p>
            <a:pPr lvl="1"/>
            <a:r>
              <a:rPr lang="en-US" dirty="0" smtClean="0"/>
              <a:t>Call audience to action</a:t>
            </a:r>
          </a:p>
          <a:p>
            <a:pPr lvl="1"/>
            <a:endParaRPr lang="en-US" dirty="0"/>
          </a:p>
        </p:txBody>
      </p:sp>
    </p:spTree>
    <p:extLst>
      <p:ext uri="{BB962C8B-B14F-4D97-AF65-F5344CB8AC3E}">
        <p14:creationId xmlns:p14="http://schemas.microsoft.com/office/powerpoint/2010/main" val="30964921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Example</a:t>
            </a:r>
            <a:endParaRPr lang="en-US" dirty="0"/>
          </a:p>
        </p:txBody>
      </p:sp>
      <p:sp>
        <p:nvSpPr>
          <p:cNvPr id="3" name="Content Placeholder 2"/>
          <p:cNvSpPr>
            <a:spLocks noGrp="1"/>
          </p:cNvSpPr>
          <p:nvPr>
            <p:ph sz="quarter" idx="13"/>
          </p:nvPr>
        </p:nvSpPr>
        <p:spPr/>
        <p:txBody>
          <a:bodyPr>
            <a:normAutofit lnSpcReduction="10000"/>
          </a:bodyPr>
          <a:lstStyle/>
          <a:p>
            <a:r>
              <a:rPr lang="en-US" dirty="0" smtClean="0"/>
              <a:t>In conclusion, our country is on a dangerous path with the use of drones as a means of law enforcement. They are undermining the very foundational principles that the United States was built upon. Additionally, they invade the privacy of American citizens and destroy their expectation of peace and happiness. I urge you to research this issue and support my view that they are dangerous tools and should be reserved for only the most threatening situations.</a:t>
            </a:r>
            <a:endParaRPr lang="en-US" dirty="0"/>
          </a:p>
        </p:txBody>
      </p:sp>
    </p:spTree>
    <p:extLst>
      <p:ext uri="{BB962C8B-B14F-4D97-AF65-F5344CB8AC3E}">
        <p14:creationId xmlns:p14="http://schemas.microsoft.com/office/powerpoint/2010/main" val="41489113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Commentary Speech</a:t>
            </a:r>
            <a:endParaRPr lang="en-US" dirty="0"/>
          </a:p>
        </p:txBody>
      </p:sp>
      <p:sp>
        <p:nvSpPr>
          <p:cNvPr id="3" name="Content Placeholder 2"/>
          <p:cNvSpPr>
            <a:spLocks noGrp="1"/>
          </p:cNvSpPr>
          <p:nvPr>
            <p:ph sz="quarter" idx="13"/>
          </p:nvPr>
        </p:nvSpPr>
        <p:spPr/>
        <p:txBody>
          <a:bodyPr/>
          <a:lstStyle/>
          <a:p>
            <a:r>
              <a:rPr lang="en-US" dirty="0" smtClean="0"/>
              <a:t>Topic: any current event or timely issue.</a:t>
            </a:r>
          </a:p>
          <a:p>
            <a:pPr lvl="1"/>
            <a:r>
              <a:rPr lang="en-US" dirty="0" smtClean="0"/>
              <a:t>Must be appropriate for school</a:t>
            </a:r>
          </a:p>
          <a:p>
            <a:pPr lvl="1"/>
            <a:r>
              <a:rPr lang="en-US" dirty="0" smtClean="0"/>
              <a:t>Have topic approved before beginning research</a:t>
            </a:r>
          </a:p>
          <a:p>
            <a:r>
              <a:rPr lang="en-US" dirty="0" smtClean="0"/>
              <a:t>Must use an anecdote or quote as attention grabber.</a:t>
            </a:r>
          </a:p>
          <a:p>
            <a:r>
              <a:rPr lang="en-US" dirty="0" smtClean="0"/>
              <a:t>Must cite at least two outside sources in main points.</a:t>
            </a:r>
          </a:p>
          <a:p>
            <a:r>
              <a:rPr lang="en-US" dirty="0" smtClean="0"/>
              <a:t>2 minutes maximum time</a:t>
            </a:r>
          </a:p>
          <a:p>
            <a:endParaRPr lang="en-US" dirty="0" smtClean="0"/>
          </a:p>
        </p:txBody>
      </p:sp>
    </p:spTree>
    <p:extLst>
      <p:ext uri="{BB962C8B-B14F-4D97-AF65-F5344CB8AC3E}">
        <p14:creationId xmlns:p14="http://schemas.microsoft.com/office/powerpoint/2010/main" val="20302784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Understandings</a:t>
            </a:r>
            <a:endParaRPr lang="en-US" dirty="0"/>
          </a:p>
        </p:txBody>
      </p:sp>
      <p:sp>
        <p:nvSpPr>
          <p:cNvPr id="3" name="Content Placeholder 2"/>
          <p:cNvSpPr>
            <a:spLocks noGrp="1"/>
          </p:cNvSpPr>
          <p:nvPr>
            <p:ph sz="quarter" idx="13"/>
          </p:nvPr>
        </p:nvSpPr>
        <p:spPr/>
        <p:txBody>
          <a:bodyPr/>
          <a:lstStyle/>
          <a:p>
            <a:endParaRPr lang="en-US" dirty="0"/>
          </a:p>
          <a:p>
            <a:r>
              <a:rPr lang="en-US" dirty="0"/>
              <a:t>Our audience and purpose help determine our writing mode. </a:t>
            </a:r>
          </a:p>
          <a:p>
            <a:r>
              <a:rPr lang="en-US" dirty="0" smtClean="0"/>
              <a:t>Writers </a:t>
            </a:r>
            <a:r>
              <a:rPr lang="en-US" dirty="0"/>
              <a:t>manipulate style and voice to influence meaning and persuade audiences. </a:t>
            </a:r>
          </a:p>
          <a:p>
            <a:r>
              <a:rPr lang="en-US" dirty="0" smtClean="0"/>
              <a:t>Effective </a:t>
            </a:r>
            <a:r>
              <a:rPr lang="en-US" dirty="0"/>
              <a:t>speaking skills allow us to accurately share information, ideas, and change minds. </a:t>
            </a:r>
          </a:p>
          <a:p>
            <a:endParaRPr lang="en-US" dirty="0"/>
          </a:p>
        </p:txBody>
      </p:sp>
    </p:spTree>
    <p:extLst>
      <p:ext uri="{BB962C8B-B14F-4D97-AF65-F5344CB8AC3E}">
        <p14:creationId xmlns:p14="http://schemas.microsoft.com/office/powerpoint/2010/main" val="2609603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Organizing for time</a:t>
            </a:r>
            <a:endParaRPr lang="en-US" dirty="0"/>
          </a:p>
        </p:txBody>
      </p:sp>
      <p:sp>
        <p:nvSpPr>
          <p:cNvPr id="3" name="Content Placeholder 2"/>
          <p:cNvSpPr>
            <a:spLocks noGrp="1"/>
          </p:cNvSpPr>
          <p:nvPr>
            <p:ph sz="quarter" idx="13"/>
          </p:nvPr>
        </p:nvSpPr>
        <p:spPr/>
        <p:txBody>
          <a:bodyPr/>
          <a:lstStyle/>
          <a:p>
            <a:r>
              <a:rPr lang="en-US" dirty="0" smtClean="0"/>
              <a:t>15 second introduction (AG + T/RM)</a:t>
            </a:r>
          </a:p>
          <a:p>
            <a:r>
              <a:rPr lang="en-US" dirty="0" smtClean="0"/>
              <a:t>1 min</a:t>
            </a:r>
            <a:r>
              <a:rPr lang="en-US" smtClean="0"/>
              <a:t>, 30 </a:t>
            </a:r>
            <a:r>
              <a:rPr lang="en-US" dirty="0" smtClean="0"/>
              <a:t>second for main points</a:t>
            </a:r>
          </a:p>
          <a:p>
            <a:r>
              <a:rPr lang="en-US" dirty="0" smtClean="0"/>
              <a:t>15 second conclusion (restate/reinforce/call to action)</a:t>
            </a:r>
            <a:endParaRPr lang="en-US" dirty="0"/>
          </a:p>
        </p:txBody>
      </p:sp>
    </p:spTree>
    <p:extLst>
      <p:ext uri="{BB962C8B-B14F-4D97-AF65-F5344CB8AC3E}">
        <p14:creationId xmlns:p14="http://schemas.microsoft.com/office/powerpoint/2010/main" val="11124300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4372168"/>
            <a:ext cx="6512511" cy="1571432"/>
          </a:xfrm>
        </p:spPr>
        <p:txBody>
          <a:bodyPr/>
          <a:lstStyle/>
          <a:p>
            <a:r>
              <a:rPr lang="en-US" dirty="0" smtClean="0"/>
              <a:t>Why do we write persuasively?</a:t>
            </a:r>
            <a:endParaRPr lang="en-US" dirty="0"/>
          </a:p>
        </p:txBody>
      </p:sp>
      <p:sp>
        <p:nvSpPr>
          <p:cNvPr id="3" name="Content Placeholder 2"/>
          <p:cNvSpPr>
            <a:spLocks noGrp="1"/>
          </p:cNvSpPr>
          <p:nvPr>
            <p:ph sz="quarter" idx="13"/>
          </p:nvPr>
        </p:nvSpPr>
        <p:spPr/>
        <p:txBody>
          <a:bodyPr/>
          <a:lstStyle/>
          <a:p>
            <a:r>
              <a:rPr lang="en-US" dirty="0" smtClean="0"/>
              <a:t>To argue or debate</a:t>
            </a:r>
          </a:p>
          <a:p>
            <a:r>
              <a:rPr lang="en-US" dirty="0" smtClean="0"/>
              <a:t>To call to action</a:t>
            </a:r>
          </a:p>
          <a:p>
            <a:r>
              <a:rPr lang="en-US" dirty="0" smtClean="0"/>
              <a:t>To comment on an issue</a:t>
            </a:r>
          </a:p>
          <a:p>
            <a:r>
              <a:rPr lang="en-US" dirty="0" smtClean="0"/>
              <a:t>To convince</a:t>
            </a:r>
            <a:endParaRPr lang="en-US" dirty="0"/>
          </a:p>
        </p:txBody>
      </p:sp>
    </p:spTree>
    <p:extLst>
      <p:ext uri="{BB962C8B-B14F-4D97-AF65-F5344CB8AC3E}">
        <p14:creationId xmlns:p14="http://schemas.microsoft.com/office/powerpoint/2010/main" val="1431745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Often found….</a:t>
            </a:r>
            <a:endParaRPr lang="en-US" dirty="0"/>
          </a:p>
        </p:txBody>
      </p:sp>
      <p:sp>
        <p:nvSpPr>
          <p:cNvPr id="3" name="Content Placeholder 2"/>
          <p:cNvSpPr>
            <a:spLocks noGrp="1"/>
          </p:cNvSpPr>
          <p:nvPr>
            <p:ph sz="quarter" idx="13"/>
          </p:nvPr>
        </p:nvSpPr>
        <p:spPr/>
        <p:txBody>
          <a:bodyPr/>
          <a:lstStyle/>
          <a:p>
            <a:r>
              <a:rPr lang="en-US" dirty="0"/>
              <a:t>I</a:t>
            </a:r>
            <a:r>
              <a:rPr lang="en-US" dirty="0" smtClean="0"/>
              <a:t>n public meetings</a:t>
            </a:r>
          </a:p>
          <a:p>
            <a:r>
              <a:rPr lang="en-US" dirty="0" smtClean="0"/>
              <a:t>In newspapers—editorials and letters to the editor</a:t>
            </a:r>
          </a:p>
          <a:p>
            <a:r>
              <a:rPr lang="en-US" dirty="0" smtClean="0"/>
              <a:t>On TV news shows (</a:t>
            </a:r>
            <a:r>
              <a:rPr lang="en-US" i="1" dirty="0" smtClean="0"/>
              <a:t>Meet the Press</a:t>
            </a:r>
            <a:r>
              <a:rPr lang="en-US" dirty="0" smtClean="0"/>
              <a:t>, </a:t>
            </a:r>
            <a:r>
              <a:rPr lang="en-US" i="1" dirty="0" smtClean="0"/>
              <a:t>Crossfire</a:t>
            </a:r>
            <a:r>
              <a:rPr lang="en-US" dirty="0" smtClean="0"/>
              <a:t>)</a:t>
            </a:r>
          </a:p>
          <a:p>
            <a:r>
              <a:rPr lang="en-US" dirty="0" smtClean="0"/>
              <a:t>In political debates/speeches</a:t>
            </a:r>
          </a:p>
          <a:p>
            <a:r>
              <a:rPr lang="en-US" dirty="0" smtClean="0"/>
              <a:t>To be used by people arguing for humanitarian causes</a:t>
            </a:r>
          </a:p>
          <a:p>
            <a:endParaRPr lang="en-US" dirty="0" smtClean="0"/>
          </a:p>
          <a:p>
            <a:endParaRPr lang="en-US" dirty="0" smtClean="0"/>
          </a:p>
          <a:p>
            <a:endParaRPr lang="en-US" dirty="0" smtClean="0"/>
          </a:p>
        </p:txBody>
      </p:sp>
    </p:spTree>
    <p:extLst>
      <p:ext uri="{BB962C8B-B14F-4D97-AF65-F5344CB8AC3E}">
        <p14:creationId xmlns:p14="http://schemas.microsoft.com/office/powerpoint/2010/main" val="2485250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assignment….</a:t>
            </a:r>
            <a:endParaRPr lang="en-US" dirty="0"/>
          </a:p>
        </p:txBody>
      </p:sp>
      <p:sp>
        <p:nvSpPr>
          <p:cNvPr id="3" name="Content Placeholder 2"/>
          <p:cNvSpPr>
            <a:spLocks noGrp="1"/>
          </p:cNvSpPr>
          <p:nvPr>
            <p:ph sz="quarter" idx="13"/>
          </p:nvPr>
        </p:nvSpPr>
        <p:spPr/>
        <p:txBody>
          <a:bodyPr/>
          <a:lstStyle/>
          <a:p>
            <a:r>
              <a:rPr lang="en-US" dirty="0" smtClean="0"/>
              <a:t>Develop a two minute persuasive commentary speech on an issue that is important to you. You must research the issue and include facts, quotes and/or statistics, but you are </a:t>
            </a:r>
            <a:r>
              <a:rPr lang="en-US" i="1" u="sng" dirty="0" smtClean="0"/>
              <a:t>encouraged</a:t>
            </a:r>
            <a:r>
              <a:rPr lang="en-US" dirty="0" smtClean="0"/>
              <a:t> to use an outline or notes to present your speech, rather than a script.</a:t>
            </a:r>
            <a:endParaRPr lang="en-US" dirty="0"/>
          </a:p>
        </p:txBody>
      </p:sp>
    </p:spTree>
    <p:extLst>
      <p:ext uri="{BB962C8B-B14F-4D97-AF65-F5344CB8AC3E}">
        <p14:creationId xmlns:p14="http://schemas.microsoft.com/office/powerpoint/2010/main" val="6640567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Features</a:t>
            </a:r>
            <a:endParaRPr lang="en-US" dirty="0"/>
          </a:p>
        </p:txBody>
      </p:sp>
      <p:sp>
        <p:nvSpPr>
          <p:cNvPr id="3" name="Content Placeholder 2"/>
          <p:cNvSpPr>
            <a:spLocks noGrp="1"/>
          </p:cNvSpPr>
          <p:nvPr>
            <p:ph sz="quarter" idx="13"/>
          </p:nvPr>
        </p:nvSpPr>
        <p:spPr/>
        <p:txBody>
          <a:bodyPr/>
          <a:lstStyle/>
          <a:p>
            <a:r>
              <a:rPr lang="en-US" dirty="0" smtClean="0"/>
              <a:t>Attention Grabber</a:t>
            </a:r>
          </a:p>
          <a:p>
            <a:r>
              <a:rPr lang="en-US" dirty="0" smtClean="0"/>
              <a:t>Thesis Statement (Assertion and Roadmap)</a:t>
            </a:r>
          </a:p>
          <a:p>
            <a:r>
              <a:rPr lang="en-US" dirty="0" smtClean="0"/>
              <a:t>Transition words (AKA signposting)</a:t>
            </a:r>
          </a:p>
          <a:p>
            <a:r>
              <a:rPr lang="en-US" dirty="0" smtClean="0"/>
              <a:t>Examples, data, evidence</a:t>
            </a:r>
          </a:p>
          <a:p>
            <a:r>
              <a:rPr lang="en-US" dirty="0" smtClean="0"/>
              <a:t>Conclusion that restates and calls to action</a:t>
            </a:r>
          </a:p>
          <a:p>
            <a:endParaRPr lang="en-US" dirty="0"/>
          </a:p>
        </p:txBody>
      </p:sp>
    </p:spTree>
    <p:extLst>
      <p:ext uri="{BB962C8B-B14F-4D97-AF65-F5344CB8AC3E}">
        <p14:creationId xmlns:p14="http://schemas.microsoft.com/office/powerpoint/2010/main" val="958562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Attention Grabbers</a:t>
            </a:r>
            <a:endParaRPr lang="en-US" dirty="0"/>
          </a:p>
        </p:txBody>
      </p:sp>
      <p:sp>
        <p:nvSpPr>
          <p:cNvPr id="3" name="Content Placeholder 2"/>
          <p:cNvSpPr>
            <a:spLocks noGrp="1"/>
          </p:cNvSpPr>
          <p:nvPr>
            <p:ph sz="quarter" idx="13"/>
          </p:nvPr>
        </p:nvSpPr>
        <p:spPr/>
        <p:txBody>
          <a:bodyPr>
            <a:normAutofit fontScale="92500" lnSpcReduction="10000"/>
          </a:bodyPr>
          <a:lstStyle/>
          <a:p>
            <a:r>
              <a:rPr lang="en-US" dirty="0" smtClean="0"/>
              <a:t>Topic sentence in your speech—the first words you will speak to the audience.</a:t>
            </a:r>
          </a:p>
          <a:p>
            <a:r>
              <a:rPr lang="en-US" dirty="0" smtClean="0"/>
              <a:t>One of four techniques:</a:t>
            </a:r>
          </a:p>
          <a:p>
            <a:pPr lvl="1"/>
            <a:r>
              <a:rPr lang="en-US" dirty="0" smtClean="0"/>
              <a:t>Question</a:t>
            </a:r>
          </a:p>
          <a:p>
            <a:pPr lvl="1"/>
            <a:r>
              <a:rPr lang="en-US" dirty="0" smtClean="0"/>
              <a:t>Interesting fact or statistic</a:t>
            </a:r>
          </a:p>
          <a:p>
            <a:pPr lvl="1"/>
            <a:r>
              <a:rPr lang="en-US" dirty="0" smtClean="0"/>
              <a:t>Quote</a:t>
            </a:r>
          </a:p>
          <a:p>
            <a:pPr lvl="1"/>
            <a:r>
              <a:rPr lang="en-US" dirty="0" smtClean="0"/>
              <a:t>Anecdote</a:t>
            </a:r>
          </a:p>
          <a:p>
            <a:pPr lvl="1"/>
            <a:endParaRPr lang="en-US" dirty="0" smtClean="0"/>
          </a:p>
          <a:p>
            <a:r>
              <a:rPr lang="en-US" dirty="0" smtClean="0"/>
              <a:t>For this assignment, you are required to use either a </a:t>
            </a:r>
            <a:r>
              <a:rPr lang="en-US" u="sng" dirty="0" smtClean="0"/>
              <a:t>quote</a:t>
            </a:r>
            <a:r>
              <a:rPr lang="en-US" dirty="0" smtClean="0"/>
              <a:t> or an </a:t>
            </a:r>
            <a:r>
              <a:rPr lang="en-US" u="sng" dirty="0" smtClean="0"/>
              <a:t>anecdote</a:t>
            </a:r>
            <a:r>
              <a:rPr lang="en-US" dirty="0" smtClean="0"/>
              <a:t>.</a:t>
            </a:r>
            <a:endParaRPr lang="en-US" dirty="0"/>
          </a:p>
        </p:txBody>
      </p:sp>
    </p:spTree>
    <p:extLst>
      <p:ext uri="{BB962C8B-B14F-4D97-AF65-F5344CB8AC3E}">
        <p14:creationId xmlns:p14="http://schemas.microsoft.com/office/powerpoint/2010/main" val="3980429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Attention Grabber: the anecdote</a:t>
            </a:r>
            <a:endParaRPr lang="en-US" dirty="0"/>
          </a:p>
        </p:txBody>
      </p:sp>
      <p:sp>
        <p:nvSpPr>
          <p:cNvPr id="3" name="Content Placeholder 2"/>
          <p:cNvSpPr>
            <a:spLocks noGrp="1"/>
          </p:cNvSpPr>
          <p:nvPr>
            <p:ph sz="quarter" idx="13"/>
          </p:nvPr>
        </p:nvSpPr>
        <p:spPr/>
        <p:txBody>
          <a:bodyPr/>
          <a:lstStyle/>
          <a:p>
            <a:r>
              <a:rPr lang="en-US" dirty="0" smtClean="0"/>
              <a:t>See “How a US Citizen Came to be in America’s Cross Hairs”</a:t>
            </a:r>
          </a:p>
          <a:p>
            <a:r>
              <a:rPr lang="en-US" dirty="0" smtClean="0">
                <a:hlinkClick r:id="rId3"/>
              </a:rPr>
              <a:t>NYT article</a:t>
            </a:r>
            <a:endParaRPr lang="en-US" dirty="0"/>
          </a:p>
        </p:txBody>
      </p:sp>
    </p:spTree>
    <p:extLst>
      <p:ext uri="{BB962C8B-B14F-4D97-AF65-F5344CB8AC3E}">
        <p14:creationId xmlns:p14="http://schemas.microsoft.com/office/powerpoint/2010/main" val="23323402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Attention Grabber: the quote</a:t>
            </a:r>
            <a:endParaRPr lang="en-US" dirty="0"/>
          </a:p>
        </p:txBody>
      </p:sp>
      <p:sp>
        <p:nvSpPr>
          <p:cNvPr id="3" name="Content Placeholder 2"/>
          <p:cNvSpPr>
            <a:spLocks noGrp="1"/>
          </p:cNvSpPr>
          <p:nvPr>
            <p:ph sz="quarter" idx="13"/>
          </p:nvPr>
        </p:nvSpPr>
        <p:spPr/>
        <p:txBody>
          <a:bodyPr/>
          <a:lstStyle/>
          <a:p>
            <a:r>
              <a:rPr lang="en-US" dirty="0"/>
              <a:t>According to the United States’ Declaration of Independence, American citizens are granted certain inalienable rights, including “life, liberty, and the pursuit of happiness.” Additionally, American citizens are granted the right of a fair trial. It has recently come to light that American citizens, perceived as terrorists, are being killed by US-government controlled drones without a fair trial.</a:t>
            </a:r>
          </a:p>
        </p:txBody>
      </p:sp>
    </p:spTree>
    <p:extLst>
      <p:ext uri="{BB962C8B-B14F-4D97-AF65-F5344CB8AC3E}">
        <p14:creationId xmlns:p14="http://schemas.microsoft.com/office/powerpoint/2010/main" val="3172256576"/>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453</TotalTime>
  <Words>883</Words>
  <Application>Microsoft Office PowerPoint</Application>
  <PresentationFormat>On-screen Show (4:3)</PresentationFormat>
  <Paragraphs>118</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Slipstream</vt:lpstr>
      <vt:lpstr>Persuasive Speechwriting</vt:lpstr>
      <vt:lpstr>Essential Understandings</vt:lpstr>
      <vt:lpstr>Why do we write persuasively?</vt:lpstr>
      <vt:lpstr>Often found….</vt:lpstr>
      <vt:lpstr>Your assignment….</vt:lpstr>
      <vt:lpstr>Critical Features</vt:lpstr>
      <vt:lpstr>Attention Grabbers</vt:lpstr>
      <vt:lpstr>Attention Grabber: the anecdote</vt:lpstr>
      <vt:lpstr>Attention Grabber: the quote</vt:lpstr>
      <vt:lpstr>Thesis Statement (Roadmap)</vt:lpstr>
      <vt:lpstr>Thesis statement example</vt:lpstr>
      <vt:lpstr>Transitional Language</vt:lpstr>
      <vt:lpstr>Group Writing Assignment</vt:lpstr>
      <vt:lpstr>Main Points (the body)</vt:lpstr>
      <vt:lpstr>Main points for drone speech</vt:lpstr>
      <vt:lpstr>Government Surveillance: Good or bad?</vt:lpstr>
      <vt:lpstr>Conclusion</vt:lpstr>
      <vt:lpstr>Conclusion Example</vt:lpstr>
      <vt:lpstr>Commentary Speech</vt:lpstr>
      <vt:lpstr>Organizing for time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Persuasive Speechwriting</dc:title>
  <dc:creator>test</dc:creator>
  <cp:lastModifiedBy>Amanda Sitter</cp:lastModifiedBy>
  <cp:revision>20</cp:revision>
  <cp:lastPrinted>2014-10-17T11:41:26Z</cp:lastPrinted>
  <dcterms:created xsi:type="dcterms:W3CDTF">2013-03-05T15:07:09Z</dcterms:created>
  <dcterms:modified xsi:type="dcterms:W3CDTF">2014-10-17T12:47:25Z</dcterms:modified>
</cp:coreProperties>
</file>